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7"/>
  </p:notesMasterIdLst>
  <p:handoutMasterIdLst>
    <p:handoutMasterId r:id="rId18"/>
  </p:handoutMasterIdLst>
  <p:sldIdLst>
    <p:sldId id="281" r:id="rId5"/>
    <p:sldId id="272" r:id="rId6"/>
    <p:sldId id="289" r:id="rId7"/>
    <p:sldId id="270" r:id="rId8"/>
    <p:sldId id="283" r:id="rId9"/>
    <p:sldId id="295" r:id="rId10"/>
    <p:sldId id="293" r:id="rId11"/>
    <p:sldId id="291" r:id="rId12"/>
    <p:sldId id="301" r:id="rId13"/>
    <p:sldId id="302" r:id="rId14"/>
    <p:sldId id="299" r:id="rId15"/>
    <p:sldId id="284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86D1A-FDF7-42E8-A39F-7478900B58F5}" v="18" dt="2023-03-27T21:24:12.893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25" autoAdjust="0"/>
  </p:normalViewPr>
  <p:slideViewPr>
    <p:cSldViewPr showGuides="1">
      <p:cViewPr varScale="1">
        <p:scale>
          <a:sx n="119" d="100"/>
          <a:sy n="119" d="100"/>
        </p:scale>
        <p:origin x="216" y="96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4/19/2023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4/19/2023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54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9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1" y="2188029"/>
            <a:ext cx="3757613" cy="2481941"/>
          </a:xfrm>
        </p:spPr>
        <p:txBody>
          <a:bodyPr>
            <a:normAutofit fontScale="90000"/>
          </a:bodyPr>
          <a:lstStyle/>
          <a:p>
            <a:r>
              <a:rPr lang="en-US" dirty="0"/>
              <a:t>GO Team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1" y="4984334"/>
            <a:ext cx="3757612" cy="609600"/>
          </a:xfrm>
        </p:spPr>
        <p:txBody>
          <a:bodyPr/>
          <a:lstStyle/>
          <a:p>
            <a:r>
              <a:rPr lang="en-US" sz="2000" dirty="0">
                <a:solidFill>
                  <a:schemeClr val="accent5"/>
                </a:solidFill>
              </a:rPr>
              <a:t>04/19/23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A94CDC-0593-F75E-139D-E7603E2CF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1" y="1295400"/>
            <a:ext cx="3757612" cy="609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Sylvan Hills Middle School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457200"/>
            <a:ext cx="7812088" cy="1524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</a:rPr>
              <a:t>Additional Information Items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9F55-287D-C3CF-11DA-35CEEF4C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2133600"/>
            <a:ext cx="5562600" cy="4089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Cluster Advisory Team Report</a:t>
            </a:r>
          </a:p>
          <a:p>
            <a:r>
              <a:rPr lang="en-US" b="1" dirty="0">
                <a:solidFill>
                  <a:schemeClr val="tx2"/>
                </a:solidFill>
              </a:rPr>
              <a:t>GO Team Elections</a:t>
            </a:r>
          </a:p>
          <a:p>
            <a:pPr lvl="1"/>
            <a:r>
              <a:rPr lang="en-US" dirty="0"/>
              <a:t>Find candidates at apsstrongschools.com</a:t>
            </a:r>
          </a:p>
          <a:p>
            <a:pPr lvl="1"/>
            <a:r>
              <a:rPr lang="en-US" dirty="0"/>
              <a:t>Vote </a:t>
            </a:r>
            <a:r>
              <a:rPr lang="en-US" b="1" dirty="0"/>
              <a:t>APRIL 18-27</a:t>
            </a:r>
          </a:p>
          <a:p>
            <a:pPr lvl="1"/>
            <a:r>
              <a:rPr lang="en-US" dirty="0"/>
              <a:t>Households are sent a unique link based upon information in Infinite Campus</a:t>
            </a:r>
          </a:p>
          <a:p>
            <a:pPr lvl="1"/>
            <a:r>
              <a:rPr lang="en-US" dirty="0"/>
              <a:t>School Staff will be sent a link to their APS email address</a:t>
            </a:r>
          </a:p>
        </p:txBody>
      </p:sp>
    </p:spTree>
    <p:extLst>
      <p:ext uri="{BB962C8B-B14F-4D97-AF65-F5344CB8AC3E}">
        <p14:creationId xmlns:p14="http://schemas.microsoft.com/office/powerpoint/2010/main" val="6960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ketch of an open book, light bulb, and the word, &quot;idea&quot;">
            <a:extLst>
              <a:ext uri="{FF2B5EF4-FFF2-40B4-BE49-F238E27FC236}">
                <a16:creationId xmlns:a16="http://schemas.microsoft.com/office/drawing/2014/main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1140" y="4191000"/>
            <a:ext cx="1959951" cy="1577927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C8C39E6-DC9C-0C7A-D309-34E2F0F1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1089073"/>
            <a:ext cx="4495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Announcements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9645D6-B0F5-D6EE-D0A4-3AEDF72F6590}"/>
              </a:ext>
            </a:extLst>
          </p:cNvPr>
          <p:cNvSpPr txBox="1">
            <a:spLocks/>
          </p:cNvSpPr>
          <p:nvPr/>
        </p:nvSpPr>
        <p:spPr>
          <a:xfrm>
            <a:off x="6246812" y="1660573"/>
            <a:ext cx="5181600" cy="32766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</a:rPr>
              <a:t>GO Team Members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Check your email starting </a:t>
            </a:r>
            <a:r>
              <a:rPr lang="en-US" b="1" dirty="0">
                <a:solidFill>
                  <a:schemeClr val="accent1"/>
                </a:solidFill>
              </a:rPr>
              <a:t>May 1</a:t>
            </a:r>
            <a:r>
              <a:rPr lang="en-US" dirty="0">
                <a:solidFill>
                  <a:schemeClr val="accent1"/>
                </a:solidFill>
              </a:rPr>
              <a:t> for end of year survey links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 Team Satisfaction Survey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Principal Feedback Survey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Complete your required trainings </a:t>
            </a:r>
            <a:r>
              <a:rPr lang="en-US" b="1" dirty="0">
                <a:solidFill>
                  <a:schemeClr val="accent1"/>
                </a:solidFill>
              </a:rPr>
              <a:t>ASAP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Contact the GO Team Office with any questions</a:t>
            </a:r>
          </a:p>
        </p:txBody>
      </p:sp>
    </p:spTree>
    <p:extLst>
      <p:ext uri="{BB962C8B-B14F-4D97-AF65-F5344CB8AC3E}">
        <p14:creationId xmlns:p14="http://schemas.microsoft.com/office/powerpoint/2010/main" val="16824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AC736C6D-CC6C-DA4E-5C75-55CF58E9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13716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52400"/>
            <a:ext cx="5562600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4" y="1143000"/>
            <a:ext cx="7659688" cy="5156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 to Order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 Call; Establish Quorum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Items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Agenda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 of Previous Minutes: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Items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Spring MAPS results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BASC-3 results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 Assessment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Items 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Principal’s Report</a:t>
            </a:r>
          </a:p>
          <a:p>
            <a:pPr marL="1169595" lvl="2" indent="-285750">
              <a:lnSpc>
                <a:spcPct val="107000"/>
              </a:lnSpc>
              <a:spcBef>
                <a:spcPts val="0"/>
              </a:spcBef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2022-2023 Family Engagement and/or Partnership Highlights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Cluster Advisory Team Report</a:t>
            </a:r>
            <a:r>
              <a:rPr lang="en-US" sz="16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alphaLcPeriod"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Team Elections 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Announcements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Comment</a:t>
            </a:r>
            <a:r>
              <a:rPr lang="en-US" sz="1600" b="1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+mj-lt"/>
              <a:buAutoNum type="romanUcPeriod"/>
            </a:pPr>
            <a:r>
              <a:rPr lang="en-U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Adjournment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990600"/>
            <a:ext cx="38861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2023 Spring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MAPS Results</a:t>
            </a:r>
          </a:p>
        </p:txBody>
      </p:sp>
      <p:pic>
        <p:nvPicPr>
          <p:cNvPr id="5" name="Graphic 4" descr="sketch of trophy on top of stack of books">
            <a:extLst>
              <a:ext uri="{FF2B5EF4-FFF2-40B4-BE49-F238E27FC236}">
                <a16:creationId xmlns:a16="http://schemas.microsoft.com/office/drawing/2014/main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3212" y="3962400"/>
            <a:ext cx="1531180" cy="204157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1A1B89-DB1A-2123-907D-103A9D8B7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3304" y="1782786"/>
            <a:ext cx="5410200" cy="2865414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3200" b="1" u="sng" dirty="0">
                <a:solidFill>
                  <a:schemeClr val="accent1"/>
                </a:solidFill>
              </a:rPr>
              <a:t>Data Points to Consider</a:t>
            </a:r>
          </a:p>
          <a:p>
            <a:pPr>
              <a:lnSpc>
                <a:spcPts val="2000"/>
              </a:lnSpc>
            </a:pPr>
            <a:r>
              <a:rPr lang="en-US" b="1" dirty="0"/>
              <a:t>Spring Results</a:t>
            </a:r>
          </a:p>
          <a:p>
            <a:pPr>
              <a:lnSpc>
                <a:spcPts val="2000"/>
              </a:lnSpc>
              <a:buClr>
                <a:schemeClr val="bg1"/>
              </a:buClr>
            </a:pPr>
            <a:r>
              <a:rPr lang="en-US" b="1" dirty="0"/>
              <a:t>Fall to Spring Comparison</a:t>
            </a:r>
          </a:p>
          <a:p>
            <a:pPr lvl="1">
              <a:lnSpc>
                <a:spcPts val="2000"/>
              </a:lnSpc>
            </a:pPr>
            <a:r>
              <a:rPr lang="en-US" dirty="0"/>
              <a:t>Literacy</a:t>
            </a:r>
          </a:p>
          <a:p>
            <a:pPr lvl="1">
              <a:lnSpc>
                <a:spcPts val="2000"/>
              </a:lnSpc>
            </a:pPr>
            <a:r>
              <a:rPr lang="en-US" dirty="0"/>
              <a:t>Numeracy</a:t>
            </a:r>
          </a:p>
        </p:txBody>
      </p:sp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1E8A11-5260-0CBF-AC78-73B882C89D7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055813" y="1219200"/>
            <a:ext cx="5105400" cy="4470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2228A-C18E-97C5-50F7-161F1BA3D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212" y="1219200"/>
            <a:ext cx="4539023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901698"/>
            <a:ext cx="3886199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BASC-3 Data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07874-F4A1-F734-4BA4-596DD0273CF1}"/>
              </a:ext>
            </a:extLst>
          </p:cNvPr>
          <p:cNvGrpSpPr/>
          <p:nvPr/>
        </p:nvGrpSpPr>
        <p:grpSpPr>
          <a:xfrm>
            <a:off x="8151812" y="3733800"/>
            <a:ext cx="2939642" cy="2418464"/>
            <a:chOff x="2589212" y="3797300"/>
            <a:chExt cx="2939642" cy="2418464"/>
          </a:xfrm>
        </p:grpSpPr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DBD2A40-D1F8-927C-D422-A6E8ACDF7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028" b="12618"/>
            <a:stretch/>
          </p:blipFill>
          <p:spPr>
            <a:xfrm>
              <a:off x="2589212" y="3797300"/>
              <a:ext cx="2667000" cy="215900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B68D87-723B-AF52-BC41-694C42319CAF}"/>
                </a:ext>
              </a:extLst>
            </p:cNvPr>
            <p:cNvSpPr/>
            <p:nvPr/>
          </p:nvSpPr>
          <p:spPr>
            <a:xfrm rot="1610243">
              <a:off x="4707421" y="4996564"/>
              <a:ext cx="821433" cy="1219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CA47BF0-98AA-66D1-FF04-455E0C074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879" y="1600201"/>
            <a:ext cx="9431066" cy="28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485C6F9-716F-BB86-9D3C-12A0E9B6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685800"/>
            <a:ext cx="3886199" cy="1295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Needs Assessment</a:t>
            </a:r>
          </a:p>
        </p:txBody>
      </p:sp>
      <p:pic>
        <p:nvPicPr>
          <p:cNvPr id="9" name="Graphic 8" descr="sketch of a few books with a pencil">
            <a:extLst>
              <a:ext uri="{FF2B5EF4-FFF2-40B4-BE49-F238E27FC236}">
                <a16:creationId xmlns:a16="http://schemas.microsoft.com/office/drawing/2014/main" id="{4285B7C6-78CD-6494-6B57-20CB811B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7113" y="3943350"/>
            <a:ext cx="1905000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80326-D74B-1C77-D18B-6040AF94461A}"/>
              </a:ext>
            </a:extLst>
          </p:cNvPr>
          <p:cNvSpPr txBox="1"/>
          <p:nvPr/>
        </p:nvSpPr>
        <p:spPr>
          <a:xfrm>
            <a:off x="5865813" y="1828800"/>
            <a:ext cx="5562600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u="sng" dirty="0">
                <a:solidFill>
                  <a:schemeClr val="accent1"/>
                </a:solidFill>
              </a:rPr>
              <a:t>Needs Assessment</a:t>
            </a: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bg1"/>
                </a:solidFill>
              </a:rPr>
              <a:t>During this Needs Assessment, we will look at data from the Spring MAPS administration and identify 2-3 potential needs for the 2023-2024 school year. </a:t>
            </a:r>
          </a:p>
          <a:p>
            <a:pPr>
              <a:lnSpc>
                <a:spcPct val="95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chemeClr val="bg1"/>
                </a:solidFill>
              </a:rPr>
              <a:t>This discussion will help school leadership as they begin developing the school’s 2023-2024 Continuous Improvement Plan this summer.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2AF6-AF52-836E-0DB9-34377082B835}"/>
              </a:ext>
            </a:extLst>
          </p:cNvPr>
          <p:cNvSpPr txBox="1"/>
          <p:nvPr/>
        </p:nvSpPr>
        <p:spPr>
          <a:xfrm>
            <a:off x="760412" y="2057400"/>
            <a:ext cx="259670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chemeClr val="accent6"/>
                </a:solidFill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5479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209800"/>
            <a:ext cx="7696200" cy="3505200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does this data tell us?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What good news is there to celebrate?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dirty="0">
                <a:ea typeface="+mn-lt"/>
                <a:cs typeface="+mn-lt"/>
              </a:rPr>
              <a:t>Where are growth opportunities?</a:t>
            </a:r>
          </a:p>
          <a:p>
            <a:pPr marL="241300" indent="-2292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cs typeface="Calibri"/>
              </a:rPr>
              <a:t>What trends do we see in the data?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05E292-90B4-154E-4F26-BFD92A73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04800"/>
            <a:ext cx="5943600" cy="13716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5"/>
                </a:solidFill>
              </a:rPr>
              <a:t>Needs Assessment:</a:t>
            </a:r>
            <a:br>
              <a:rPr lang="en-US" sz="4000" b="1" dirty="0">
                <a:solidFill>
                  <a:schemeClr val="accent5"/>
                </a:solidFill>
              </a:rPr>
            </a:br>
            <a:r>
              <a:rPr lang="en-US" sz="4000" b="1" dirty="0">
                <a:solidFill>
                  <a:schemeClr val="accent5"/>
                </a:solidFill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30392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F427B0E-DA6A-1C18-1166-0D5614C37953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48089576"/>
              </p:ext>
            </p:extLst>
          </p:nvPr>
        </p:nvGraphicFramePr>
        <p:xfrm>
          <a:off x="2741612" y="2743200"/>
          <a:ext cx="8763000" cy="18288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24516321"/>
                    </a:ext>
                  </a:extLst>
                </a:gridCol>
                <a:gridCol w="8153400">
                  <a:extLst>
                    <a:ext uri="{9D8B030D-6E8A-4147-A177-3AD203B41FA5}">
                      <a16:colId xmlns:a16="http://schemas.microsoft.com/office/drawing/2014/main" val="405354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9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23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4769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AB88A2-F3BD-6FE0-9654-38C55917036F}"/>
              </a:ext>
            </a:extLst>
          </p:cNvPr>
          <p:cNvSpPr txBox="1"/>
          <p:nvPr/>
        </p:nvSpPr>
        <p:spPr>
          <a:xfrm>
            <a:off x="2055812" y="381000"/>
            <a:ext cx="96774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 b="1" u="sng" dirty="0">
                <a:solidFill>
                  <a:schemeClr val="accent6"/>
                </a:solidFill>
                <a:latin typeface="+mj-lt"/>
              </a:rPr>
              <a:t>Needs Assessment: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4C6BE-B0DE-6DBE-78D0-76D16779D0A4}"/>
              </a:ext>
            </a:extLst>
          </p:cNvPr>
          <p:cNvSpPr txBox="1"/>
          <p:nvPr/>
        </p:nvSpPr>
        <p:spPr>
          <a:xfrm>
            <a:off x="2551112" y="160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ea typeface="+mn-lt"/>
                <a:cs typeface="Calibri"/>
              </a:rPr>
              <a:t>What are two to three (2-3) needs we can identify based our data?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01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22" y="901698"/>
            <a:ext cx="30480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Principal’s Report</a:t>
            </a:r>
          </a:p>
        </p:txBody>
      </p:sp>
      <p:pic>
        <p:nvPicPr>
          <p:cNvPr id="2" name="Graphic 1" descr="sketch of trophy on top of stack of books">
            <a:extLst>
              <a:ext uri="{FF2B5EF4-FFF2-40B4-BE49-F238E27FC236}">
                <a16:creationId xmlns:a16="http://schemas.microsoft.com/office/drawing/2014/main" id="{01E27CA5-A2A2-9D38-63DE-702785BBF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9512" y="2971800"/>
            <a:ext cx="2552700" cy="34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APS 9">
      <a:dk1>
        <a:sysClr val="windowText" lastClr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0083A9"/>
      </a:accent5>
      <a:accent6>
        <a:srgbClr val="A92A91"/>
      </a:accent6>
      <a:hlink>
        <a:srgbClr val="A92A91"/>
      </a:hlink>
      <a:folHlink>
        <a:srgbClr val="0083A9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37e30bb-5f32-4411-a640-0b4044b692bf" xsi:nil="true"/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Barnett, Carolyn</DisplayName>
        <AccountId>14</AccountId>
        <AccountType/>
      </UserInfo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89DED2-7065-407C-BB58-BE430B9CE579}">
  <ds:schemaRefs>
    <ds:schemaRef ds:uri="http://schemas.microsoft.com/office/2006/documentManagement/types"/>
    <ds:schemaRef ds:uri="http://purl.org/dc/terms/"/>
    <ds:schemaRef ds:uri="ffb952a0-74d9-4848-89d6-000c4b1b707a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37e30bb-5f32-4411-a640-0b4044b692b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4AA67B2-287D-40CC-926F-FB36F2E04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night presentation</Template>
  <TotalTime>535</TotalTime>
  <Words>273</Words>
  <Application>Microsoft Office PowerPoint</Application>
  <PresentationFormat>Custom</PresentationFormat>
  <Paragraphs>65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Quire Sans</vt:lpstr>
      <vt:lpstr>Sagona Book</vt:lpstr>
      <vt:lpstr>Class open house presentation</vt:lpstr>
      <vt:lpstr>GO Team Meeting</vt:lpstr>
      <vt:lpstr>Agenda</vt:lpstr>
      <vt:lpstr>2023 Spring MAPS Results</vt:lpstr>
      <vt:lpstr>PowerPoint Presentation</vt:lpstr>
      <vt:lpstr>BASC-3 Data</vt:lpstr>
      <vt:lpstr>Needs Assessment</vt:lpstr>
      <vt:lpstr>Needs Assessment: Guiding Questions</vt:lpstr>
      <vt:lpstr>PowerPoint Presentation</vt:lpstr>
      <vt:lpstr>Principal’s Report</vt:lpstr>
      <vt:lpstr>Additional Information Items</vt:lpstr>
      <vt:lpstr>Announcements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 House</dc:title>
  <dc:creator>Jacobi, Diane</dc:creator>
  <cp:lastModifiedBy>Guilford, Larry</cp:lastModifiedBy>
  <cp:revision>3</cp:revision>
  <dcterms:created xsi:type="dcterms:W3CDTF">2023-03-21T20:20:37Z</dcterms:created>
  <dcterms:modified xsi:type="dcterms:W3CDTF">2023-04-19T21:11:38Z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